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11"/>
  </p:notesMasterIdLst>
  <p:sldIdLst>
    <p:sldId id="256" r:id="rId3"/>
    <p:sldId id="257" r:id="rId4"/>
    <p:sldId id="261" r:id="rId5"/>
    <p:sldId id="263" r:id="rId6"/>
    <p:sldId id="259" r:id="rId7"/>
    <p:sldId id="258" r:id="rId8"/>
    <p:sldId id="260"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3" d="100"/>
          <a:sy n="73" d="100"/>
        </p:scale>
        <p:origin x="-408" y="-6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DBA4A2-42FD-4946-AF71-47D44BFA00D1}" type="datetimeFigureOut">
              <a:rPr lang="en-US" smtClean="0"/>
              <a:pPr/>
              <a:t>7/16/2012</a:t>
            </a:fld>
            <a:endParaRPr lang="en-US"/>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96B5C4-AE3A-4083-813A-499A784962A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CA" sz="1200" kern="1200" dirty="0" smtClean="0">
                <a:solidFill>
                  <a:schemeClr val="tx1"/>
                </a:solidFill>
                <a:latin typeface="+mn-lt"/>
                <a:ea typeface="+mn-ea"/>
                <a:cs typeface="+mn-cs"/>
              </a:rPr>
              <a:t>A student who may not be good at written expression but has visual aptitude can document learning with video or pictures. </a:t>
            </a:r>
            <a:r>
              <a:rPr lang="en-CA" sz="1200" kern="1200" baseline="0" dirty="0" smtClean="0">
                <a:solidFill>
                  <a:schemeClr val="tx1"/>
                </a:solidFill>
                <a:latin typeface="+mn-lt"/>
                <a:ea typeface="+mn-ea"/>
                <a:cs typeface="+mn-cs"/>
              </a:rPr>
              <a:t>  The l</a:t>
            </a:r>
            <a:r>
              <a:rPr lang="en-CA" sz="1200" kern="1200" dirty="0" smtClean="0">
                <a:solidFill>
                  <a:schemeClr val="tx1"/>
                </a:solidFill>
                <a:latin typeface="+mn-lt"/>
                <a:ea typeface="+mn-ea"/>
                <a:cs typeface="+mn-cs"/>
              </a:rPr>
              <a:t>earner constantly make decisions and  evaluate progress, thus encouraging students to apply higher order thinking skills.</a:t>
            </a:r>
            <a:endParaRPr lang="en-US" dirty="0"/>
          </a:p>
        </p:txBody>
      </p:sp>
      <p:sp>
        <p:nvSpPr>
          <p:cNvPr id="4" name="Espace réservé du numéro de diapositive 3"/>
          <p:cNvSpPr>
            <a:spLocks noGrp="1"/>
          </p:cNvSpPr>
          <p:nvPr>
            <p:ph type="sldNum" sz="quarter" idx="10"/>
          </p:nvPr>
        </p:nvSpPr>
        <p:spPr/>
        <p:txBody>
          <a:bodyPr/>
          <a:lstStyle/>
          <a:p>
            <a:fld id="{BA96B5C4-AE3A-4083-813A-499A784962AE}"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0" y="1447800"/>
            <a:ext cx="3352800" cy="5410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0" y="0"/>
            <a:ext cx="9144000" cy="14478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descr="C:\Documents and Settings\PresPRO\Desktop\June 2007 temps\PPP_XBUSI_TLE_TECHNO_TILES.png"/>
          <p:cNvPicPr>
            <a:picLocks noChangeAspect="1" noChangeArrowheads="1"/>
          </p:cNvPicPr>
          <p:nvPr userDrawn="1"/>
        </p:nvPicPr>
        <p:blipFill>
          <a:blip r:embed="rId2" cstate="print"/>
          <a:srcRect/>
          <a:stretch>
            <a:fillRect/>
          </a:stretch>
        </p:blipFill>
        <p:spPr bwMode="auto">
          <a:xfrm>
            <a:off x="0" y="0"/>
            <a:ext cx="9144001" cy="6858000"/>
          </a:xfrm>
          <a:prstGeom prst="rect">
            <a:avLst/>
          </a:prstGeom>
          <a:noFill/>
        </p:spPr>
      </p:pic>
      <p:sp>
        <p:nvSpPr>
          <p:cNvPr id="2" name="Title 1"/>
          <p:cNvSpPr>
            <a:spLocks noGrp="1"/>
          </p:cNvSpPr>
          <p:nvPr>
            <p:ph type="ctrTitle"/>
          </p:nvPr>
        </p:nvSpPr>
        <p:spPr>
          <a:xfrm>
            <a:off x="228600" y="209553"/>
            <a:ext cx="8686800" cy="1162048"/>
          </a:xfrm>
        </p:spPr>
        <p:txBody>
          <a:bodyPr/>
          <a:lstStyle/>
          <a:p>
            <a:r>
              <a:rPr lang="en-US" smtClean="0"/>
              <a:t>Click to edit Master title style</a:t>
            </a:r>
            <a:endParaRPr lang="en-US"/>
          </a:p>
        </p:txBody>
      </p:sp>
      <p:sp>
        <p:nvSpPr>
          <p:cNvPr id="3" name="Subtitle 2"/>
          <p:cNvSpPr>
            <a:spLocks noGrp="1"/>
          </p:cNvSpPr>
          <p:nvPr>
            <p:ph type="subTitle" idx="1"/>
          </p:nvPr>
        </p:nvSpPr>
        <p:spPr>
          <a:xfrm>
            <a:off x="228600" y="1905000"/>
            <a:ext cx="2438400" cy="4572000"/>
          </a:xfrm>
        </p:spPr>
        <p:txBody>
          <a:bodyPr anchor="ctr" anchorCtr="0"/>
          <a:lstStyle>
            <a:lvl1pPr marL="0" indent="0" algn="ctr">
              <a:buNone/>
              <a:defRPr b="1">
                <a:solidFill>
                  <a:schemeClr val="bg1"/>
                </a:solidFill>
                <a:effectLst>
                  <a:reflection blurRad="6350" stA="55000" endA="300" endPos="45500" dir="5400000" sy="-100000" algn="bl" rotWithShape="0"/>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7/16/2012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65C9E1-6621-4182-8902-0F26D3A31514}" type="datetimeFigureOut">
              <a:rPr lang="en-US" smtClean="0"/>
              <a:pPr/>
              <a:t>7/16/2012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65C9E1-6621-4182-8902-0F26D3A31514}" type="datetimeFigureOut">
              <a:rPr lang="en-US" smtClean="0"/>
              <a:pPr/>
              <a:t>7/16/2012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65C9E1-6621-4182-8902-0F26D3A31514}" type="datetimeFigureOut">
              <a:rPr lang="en-US" smtClean="0"/>
              <a:pPr/>
              <a:t>7/16/2012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65C9E1-6621-4182-8902-0F26D3A31514}" type="datetimeFigureOut">
              <a:rPr lang="en-US" smtClean="0"/>
              <a:pPr/>
              <a:t>7/16/2012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7/16/2012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7/16/2012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7" name="Rectangle 6"/>
          <p:cNvSpPr/>
          <p:nvPr userDrawn="1"/>
        </p:nvSpPr>
        <p:spPr>
          <a:xfrm>
            <a:off x="0" y="1447800"/>
            <a:ext cx="1524000" cy="5410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0" y="0"/>
            <a:ext cx="9144000" cy="14478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descr="C:\Documents and Settings\PresPRO\Desktop\June 2007 temps\PPP_XBUSI_TXT_TECHNO_TILES2.png"/>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7/16/2012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7" name="Rectangle 6"/>
          <p:cNvSpPr/>
          <p:nvPr userDrawn="1"/>
        </p:nvSpPr>
        <p:spPr>
          <a:xfrm>
            <a:off x="0" y="1447800"/>
            <a:ext cx="1524000" cy="5410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0" y="0"/>
            <a:ext cx="9144000" cy="14478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descr="C:\Documents and Settings\PresPRO\Desktop\June 2007 temps\PPP_XBUSI_TXT_TECHNO_TILES.png"/>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7/16/2012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2_Title and Content">
    <p:spTree>
      <p:nvGrpSpPr>
        <p:cNvPr id="1" name=""/>
        <p:cNvGrpSpPr/>
        <p:nvPr/>
      </p:nvGrpSpPr>
      <p:grpSpPr>
        <a:xfrm>
          <a:off x="0" y="0"/>
          <a:ext cx="0" cy="0"/>
          <a:chOff x="0" y="0"/>
          <a:chExt cx="0" cy="0"/>
        </a:xfrm>
      </p:grpSpPr>
      <p:sp>
        <p:nvSpPr>
          <p:cNvPr id="7" name="Rectangle 6"/>
          <p:cNvSpPr/>
          <p:nvPr userDrawn="1"/>
        </p:nvSpPr>
        <p:spPr>
          <a:xfrm>
            <a:off x="0" y="1447800"/>
            <a:ext cx="1524000" cy="5410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0" y="0"/>
            <a:ext cx="9144000" cy="14478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descr="C:\Documents and Settings\PresPRO\Desktop\June 2007 temps\PPP_XBUSI_TXT_TECHNO_TILES3.png"/>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7/16/2012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3_Title and Content">
    <p:spTree>
      <p:nvGrpSpPr>
        <p:cNvPr id="1" name=""/>
        <p:cNvGrpSpPr/>
        <p:nvPr/>
      </p:nvGrpSpPr>
      <p:grpSpPr>
        <a:xfrm>
          <a:off x="0" y="0"/>
          <a:ext cx="0" cy="0"/>
          <a:chOff x="0" y="0"/>
          <a:chExt cx="0" cy="0"/>
        </a:xfrm>
      </p:grpSpPr>
      <p:sp>
        <p:nvSpPr>
          <p:cNvPr id="7" name="Rectangle 6"/>
          <p:cNvSpPr/>
          <p:nvPr userDrawn="1"/>
        </p:nvSpPr>
        <p:spPr>
          <a:xfrm>
            <a:off x="0" y="1447800"/>
            <a:ext cx="1524000" cy="5410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0" y="0"/>
            <a:ext cx="9144000" cy="14478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3" descr="C:\Documents and Settings\PresPRO\Desktop\June 2007 temps\PPP_XBUSI_TXT_TECHNO_TILES4.png"/>
          <p:cNvPicPr>
            <a:picLocks noChangeAspect="1" noChangeArrowheads="1"/>
          </p:cNvPicPr>
          <p:nvPr userDrawn="1"/>
        </p:nvPicPr>
        <p:blipFill>
          <a:blip r:embed="rId2" cstate="print"/>
          <a:srcRect/>
          <a:stretch>
            <a:fillRect/>
          </a:stretch>
        </p:blipFill>
        <p:spPr bwMode="auto">
          <a:xfrm>
            <a:off x="0" y="1"/>
            <a:ext cx="9144000" cy="6857999"/>
          </a:xfrm>
          <a:prstGeom prst="rect">
            <a:avLst/>
          </a:prstGeom>
          <a:noFill/>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7/16/2012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65C9E1-6621-4182-8902-0F26D3A31514}" type="datetimeFigureOut">
              <a:rPr lang="en-US" smtClean="0"/>
              <a:pPr/>
              <a:t>7/16/2012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65C9E1-6621-4182-8902-0F26D3A31514}" type="datetimeFigureOut">
              <a:rPr lang="en-US" smtClean="0"/>
              <a:pPr/>
              <a:t>7/16/2012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365C9E1-6621-4182-8902-0F26D3A31514}" type="datetimeFigureOut">
              <a:rPr lang="en-US" smtClean="0"/>
              <a:pPr/>
              <a:t>7/16/2012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365C9E1-6621-4182-8902-0F26D3A31514}" type="datetimeFigureOut">
              <a:rPr lang="en-US" smtClean="0"/>
              <a:pPr/>
              <a:t>7/16/2012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42A718-4B6A-426C-87B0-EDD8B353F2B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1447800"/>
            <a:ext cx="1524000" cy="5410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sp>
        <p:nvSpPr>
          <p:cNvPr id="8" name="Rectangle 7"/>
          <p:cNvSpPr/>
          <p:nvPr userDrawn="1"/>
        </p:nvSpPr>
        <p:spPr>
          <a:xfrm>
            <a:off x="0" y="0"/>
            <a:ext cx="9144000" cy="14478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pic>
        <p:nvPicPr>
          <p:cNvPr id="9" name="Picture 3" descr="C:\Documents and Settings\PresPRO\Desktop\June 2007 temps\PPP_XBUSI_TXT_TECHNO_TILES4.png"/>
          <p:cNvPicPr>
            <a:picLocks noChangeAspect="1" noChangeArrowheads="1"/>
          </p:cNvPicPr>
          <p:nvPr userDrawn="1"/>
        </p:nvPicPr>
        <p:blipFill>
          <a:blip r:embed="rId17" cstate="print"/>
          <a:stretch>
            <a:fillRect/>
          </a:stretch>
        </p:blipFill>
        <p:spPr bwMode="auto">
          <a:xfrm>
            <a:off x="1" y="1"/>
            <a:ext cx="9143997" cy="6857999"/>
          </a:xfrm>
          <a:prstGeom prst="rect">
            <a:avLst/>
          </a:prstGeom>
          <a:noFill/>
        </p:spPr>
      </p:pic>
      <p:sp>
        <p:nvSpPr>
          <p:cNvPr id="10" name="Rectangle 9"/>
          <p:cNvSpPr/>
          <p:nvPr userDrawn="1"/>
        </p:nvSpPr>
        <p:spPr>
          <a:xfrm>
            <a:off x="1466848" y="1447800"/>
            <a:ext cx="152400" cy="541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sp>
        <p:nvSpPr>
          <p:cNvPr id="2" name="Title Placeholder 1"/>
          <p:cNvSpPr>
            <a:spLocks noGrp="1"/>
          </p:cNvSpPr>
          <p:nvPr>
            <p:ph type="title"/>
          </p:nvPr>
        </p:nvSpPr>
        <p:spPr>
          <a:xfrm>
            <a:off x="457200" y="228600"/>
            <a:ext cx="8229600" cy="762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524000" y="1676400"/>
            <a:ext cx="7162800" cy="44497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cs typeface="Arial" pitchFamily="34" charset="0"/>
              </a:defRPr>
            </a:lvl1pPr>
          </a:lstStyle>
          <a:p>
            <a:fld id="{E365C9E1-6621-4182-8902-0F26D3A31514}" type="datetimeFigureOut">
              <a:rPr lang="en-US" smtClean="0"/>
              <a:pPr/>
              <a:t>7/16/2012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cs typeface="Arial"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cs typeface="Arial" pitchFamily="34" charset="0"/>
              </a:defRPr>
            </a:lvl1pPr>
          </a:lstStyle>
          <a:p>
            <a:fld id="{9242A718-4B6A-426C-87B0-EDD8B353F2B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63"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txStyles>
    <p:titleStyle>
      <a:lvl1pPr algn="ctr" defTabSz="914400" rtl="0" eaLnBrk="1" latinLnBrk="0" hangingPunct="1">
        <a:spcBef>
          <a:spcPct val="0"/>
        </a:spcBef>
        <a:buNone/>
        <a:defRPr sz="4400" b="1" kern="1200">
          <a:solidFill>
            <a:schemeClr val="bg1"/>
          </a:solidFill>
          <a:effectLst>
            <a:reflection blurRad="6350" stA="55000" endA="300" endPos="45500" dir="5400000" sy="-100000" algn="bl" rotWithShape="0"/>
          </a:effectLst>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hyperlink" Target="http://www.psychologicalscience.org/journals/pspi/PSPI_9_3.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Hypermedia environments</a:t>
            </a:r>
            <a:endParaRPr lang="en-US" dirty="0"/>
          </a:p>
        </p:txBody>
      </p:sp>
      <p:sp>
        <p:nvSpPr>
          <p:cNvPr id="3" name="Subtitle 2"/>
          <p:cNvSpPr>
            <a:spLocks noGrp="1"/>
          </p:cNvSpPr>
          <p:nvPr>
            <p:ph type="subTitle" idx="1"/>
          </p:nvPr>
        </p:nvSpPr>
        <p:spPr/>
        <p:txBody>
          <a:bodyPr/>
          <a:lstStyle/>
          <a:p>
            <a:r>
              <a:rPr lang="en-US" dirty="0" smtClean="0"/>
              <a:t>Presented by:</a:t>
            </a:r>
          </a:p>
          <a:p>
            <a:r>
              <a:rPr lang="en-US" dirty="0" smtClean="0"/>
              <a:t>Groups</a:t>
            </a:r>
          </a:p>
          <a:p>
            <a:r>
              <a:rPr lang="en-US" dirty="0" smtClean="0"/>
              <a:t>7 &amp; 8</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6, question 1</a:t>
            </a:r>
            <a:endParaRPr lang="en-US" dirty="0"/>
          </a:p>
        </p:txBody>
      </p:sp>
      <p:sp>
        <p:nvSpPr>
          <p:cNvPr id="3" name="Content Placeholder 2"/>
          <p:cNvSpPr>
            <a:spLocks noGrp="1"/>
          </p:cNvSpPr>
          <p:nvPr>
            <p:ph idx="1"/>
          </p:nvPr>
        </p:nvSpPr>
        <p:spPr/>
        <p:txBody>
          <a:bodyPr/>
          <a:lstStyle/>
          <a:p>
            <a:r>
              <a:rPr lang="en-CA" dirty="0" smtClean="0"/>
              <a:t>Hypermedia environments are felt to be a way of allowing students to have their choice of learning formats. </a:t>
            </a:r>
            <a:r>
              <a:rPr lang="en-CA" b="1" dirty="0" smtClean="0"/>
              <a:t>Why do you think this belief in the usefulness of hypermedia to support learning styles persists in the face of compiled evidence?</a:t>
            </a:r>
            <a:endParaRPr lang="en-CA" dirty="0" smtClean="0"/>
          </a:p>
          <a:p>
            <a:endParaRPr lang="en-US" dirty="0"/>
          </a:p>
        </p:txBody>
      </p:sp>
    </p:spTree>
    <p:extLst>
      <p:ext uri="{BB962C8B-B14F-4D97-AF65-F5344CB8AC3E}">
        <p14:creationId xmlns:p14="http://schemas.microsoft.com/office/powerpoint/2010/main" xmlns="" val="20203514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is known?</a:t>
            </a:r>
            <a:endParaRPr lang="en-US" dirty="0"/>
          </a:p>
        </p:txBody>
      </p:sp>
      <p:sp>
        <p:nvSpPr>
          <p:cNvPr id="5" name="Content Placeholder 4"/>
          <p:cNvSpPr>
            <a:spLocks noGrp="1"/>
          </p:cNvSpPr>
          <p:nvPr>
            <p:ph idx="1"/>
          </p:nvPr>
        </p:nvSpPr>
        <p:spPr/>
        <p:txBody>
          <a:bodyPr>
            <a:normAutofit lnSpcReduction="10000"/>
          </a:bodyPr>
          <a:lstStyle/>
          <a:p>
            <a:r>
              <a:rPr lang="en-CA" dirty="0" smtClean="0"/>
              <a:t>Although research has not found that students learn better when they are allowed to use their preferred learning styles, </a:t>
            </a:r>
            <a:r>
              <a:rPr lang="en-CA" dirty="0" err="1" smtClean="0"/>
              <a:t>Pashler</a:t>
            </a:r>
            <a:r>
              <a:rPr lang="en-CA" dirty="0" smtClean="0"/>
              <a:t>, McDaniel, Rohrer, and </a:t>
            </a:r>
            <a:r>
              <a:rPr lang="en-CA" dirty="0" err="1" smtClean="0"/>
              <a:t>Bjork</a:t>
            </a:r>
            <a:r>
              <a:rPr lang="en-CA" dirty="0" smtClean="0"/>
              <a:t> (2008) state </a:t>
            </a:r>
            <a:r>
              <a:rPr lang="en-CA" smtClean="0"/>
              <a:t>that there is </a:t>
            </a:r>
            <a:r>
              <a:rPr lang="en-CA" dirty="0" smtClean="0"/>
              <a:t>ample evidence that children and adults will, if asked, express preferences about how they prefer information to be presented to them</a:t>
            </a:r>
            <a:r>
              <a:rPr lang="en-CA" smtClean="0"/>
              <a:t>. </a:t>
            </a:r>
            <a:endParaRPr lang="en-CA" dirty="0" smtClean="0"/>
          </a:p>
          <a:p>
            <a:endParaRPr lang="en-CA" dirty="0" smtClean="0"/>
          </a:p>
        </p:txBody>
      </p:sp>
    </p:spTree>
    <p:extLst>
      <p:ext uri="{BB962C8B-B14F-4D97-AF65-F5344CB8AC3E}">
        <p14:creationId xmlns:p14="http://schemas.microsoft.com/office/powerpoint/2010/main" xmlns="" val="22752476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Researchers</a:t>
            </a:r>
            <a:endParaRPr lang="en-US" dirty="0"/>
          </a:p>
        </p:txBody>
      </p:sp>
      <p:sp>
        <p:nvSpPr>
          <p:cNvPr id="5" name="Content Placeholder 4"/>
          <p:cNvSpPr>
            <a:spLocks noGrp="1"/>
          </p:cNvSpPr>
          <p:nvPr>
            <p:ph idx="1"/>
          </p:nvPr>
        </p:nvSpPr>
        <p:spPr/>
        <p:txBody>
          <a:bodyPr>
            <a:normAutofit fontScale="85000" lnSpcReduction="10000"/>
          </a:bodyPr>
          <a:lstStyle/>
          <a:p>
            <a:r>
              <a:rPr lang="en-CA" dirty="0" err="1" smtClean="0"/>
              <a:t>Scheiter</a:t>
            </a:r>
            <a:r>
              <a:rPr lang="en-CA" dirty="0" smtClean="0"/>
              <a:t> and </a:t>
            </a:r>
            <a:r>
              <a:rPr lang="en-CA" dirty="0" err="1" smtClean="0"/>
              <a:t>Gerjets</a:t>
            </a:r>
            <a:r>
              <a:rPr lang="en-CA" dirty="0" smtClean="0"/>
              <a:t> (2007) noted that in the begin what made hypermedia products so interesting was the ability to make the learning environment both interactive and controlled by the learner.</a:t>
            </a:r>
          </a:p>
          <a:p>
            <a:r>
              <a:rPr lang="en-CA" dirty="0" smtClean="0"/>
              <a:t>Tang and Austin (2009) found that learning activities including both video and PowerPoint media increased enjoyment and motivation to learn, and also resulted in higher course evaluations when instructors used these technologies.</a:t>
            </a:r>
          </a:p>
          <a:p>
            <a:endParaRPr lang="en-US" dirty="0"/>
          </a:p>
        </p:txBody>
      </p:sp>
    </p:spTree>
    <p:extLst>
      <p:ext uri="{BB962C8B-B14F-4D97-AF65-F5344CB8AC3E}">
        <p14:creationId xmlns:p14="http://schemas.microsoft.com/office/powerpoint/2010/main" xmlns="" val="22752476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Reasons</a:t>
            </a:r>
            <a:endParaRPr lang="en-US" dirty="0"/>
          </a:p>
        </p:txBody>
      </p:sp>
      <p:sp>
        <p:nvSpPr>
          <p:cNvPr id="5" name="Content Placeholder 4"/>
          <p:cNvSpPr>
            <a:spLocks noGrp="1"/>
          </p:cNvSpPr>
          <p:nvPr>
            <p:ph idx="1"/>
          </p:nvPr>
        </p:nvSpPr>
        <p:spPr/>
        <p:txBody>
          <a:bodyPr>
            <a:normAutofit lnSpcReduction="10000"/>
          </a:bodyPr>
          <a:lstStyle/>
          <a:p>
            <a:r>
              <a:rPr lang="en-CA" dirty="0" smtClean="0"/>
              <a:t>Evolving multimedia environments</a:t>
            </a:r>
          </a:p>
          <a:p>
            <a:r>
              <a:rPr lang="en-CA" dirty="0" smtClean="0"/>
              <a:t>Enhance classroom learning</a:t>
            </a:r>
          </a:p>
          <a:p>
            <a:r>
              <a:rPr lang="en-CA" dirty="0" smtClean="0"/>
              <a:t>Increase motivation</a:t>
            </a:r>
          </a:p>
          <a:p>
            <a:r>
              <a:rPr lang="en-CA" dirty="0" smtClean="0"/>
              <a:t>Flexible learning</a:t>
            </a:r>
          </a:p>
          <a:p>
            <a:r>
              <a:rPr lang="en-CA" dirty="0" smtClean="0"/>
              <a:t>Develops creativity and critical thinking skills</a:t>
            </a:r>
          </a:p>
          <a:p>
            <a:r>
              <a:rPr lang="en-CA" dirty="0" smtClean="0"/>
              <a:t>Variety of resources available</a:t>
            </a:r>
          </a:p>
          <a:p>
            <a:r>
              <a:rPr lang="en-CA" dirty="0" smtClean="0"/>
              <a:t>Readily available material</a:t>
            </a:r>
            <a:endParaRPr lang="en-US" dirty="0"/>
          </a:p>
        </p:txBody>
      </p:sp>
    </p:spTree>
    <p:extLst>
      <p:ext uri="{BB962C8B-B14F-4D97-AF65-F5344CB8AC3E}">
        <p14:creationId xmlns:p14="http://schemas.microsoft.com/office/powerpoint/2010/main" xmlns="" val="10832687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CA" dirty="0" smtClean="0"/>
              <a:t>Types of Hypermedia Systems</a:t>
            </a:r>
            <a:endParaRPr lang="en-US" dirty="0"/>
          </a:p>
        </p:txBody>
      </p:sp>
      <p:sp>
        <p:nvSpPr>
          <p:cNvPr id="5" name="Content Placeholder 4"/>
          <p:cNvSpPr>
            <a:spLocks noGrp="1"/>
          </p:cNvSpPr>
          <p:nvPr>
            <p:ph idx="1"/>
          </p:nvPr>
        </p:nvSpPr>
        <p:spPr/>
        <p:txBody>
          <a:bodyPr>
            <a:normAutofit/>
          </a:bodyPr>
          <a:lstStyle/>
          <a:p>
            <a:r>
              <a:rPr lang="en-CA" dirty="0" smtClean="0"/>
              <a:t>Commercial hypermedia software packages</a:t>
            </a:r>
          </a:p>
          <a:p>
            <a:r>
              <a:rPr lang="en-CA" dirty="0" smtClean="0"/>
              <a:t>Interactive presentation software</a:t>
            </a:r>
          </a:p>
          <a:p>
            <a:r>
              <a:rPr lang="en-CA" dirty="0" smtClean="0"/>
              <a:t> Audio/video production and editing systems</a:t>
            </a:r>
          </a:p>
          <a:p>
            <a:r>
              <a:rPr lang="en-CA" dirty="0" smtClean="0"/>
              <a:t>Hypermedia design and development programs</a:t>
            </a:r>
          </a:p>
          <a:p>
            <a:r>
              <a:rPr lang="en-CA" dirty="0" smtClean="0"/>
              <a:t>Virtual environments</a:t>
            </a:r>
            <a:endParaRPr lang="en-US" dirty="0"/>
          </a:p>
        </p:txBody>
      </p:sp>
    </p:spTree>
    <p:extLst>
      <p:ext uri="{BB962C8B-B14F-4D97-AF65-F5344CB8AC3E}">
        <p14:creationId xmlns:p14="http://schemas.microsoft.com/office/powerpoint/2010/main" xmlns="" val="20794068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CA" dirty="0" smtClean="0"/>
              <a:t>Instructional Product</a:t>
            </a:r>
            <a:endParaRPr lang="en-US" dirty="0"/>
          </a:p>
        </p:txBody>
      </p:sp>
      <p:sp>
        <p:nvSpPr>
          <p:cNvPr id="5" name="Content Placeholder 4"/>
          <p:cNvSpPr>
            <a:spLocks noGrp="1"/>
          </p:cNvSpPr>
          <p:nvPr>
            <p:ph idx="1"/>
          </p:nvPr>
        </p:nvSpPr>
        <p:spPr/>
        <p:txBody>
          <a:bodyPr>
            <a:normAutofit fontScale="92500"/>
          </a:bodyPr>
          <a:lstStyle/>
          <a:p>
            <a:r>
              <a:rPr lang="en-CA" dirty="0" smtClean="0"/>
              <a:t>Several types of instructional software (e.g., tutorials, drills, simulations)</a:t>
            </a:r>
          </a:p>
          <a:p>
            <a:pPr>
              <a:buNone/>
            </a:pPr>
            <a:endParaRPr lang="en-CA" dirty="0" smtClean="0"/>
          </a:p>
          <a:p>
            <a:r>
              <a:rPr lang="en-CA" dirty="0" smtClean="0"/>
              <a:t>Interactive books</a:t>
            </a:r>
          </a:p>
          <a:p>
            <a:pPr>
              <a:buNone/>
            </a:pPr>
            <a:endParaRPr lang="en-CA" dirty="0" smtClean="0"/>
          </a:p>
          <a:p>
            <a:r>
              <a:rPr lang="en-CA" dirty="0" smtClean="0"/>
              <a:t>Reference materials</a:t>
            </a:r>
          </a:p>
          <a:p>
            <a:pPr>
              <a:buNone/>
            </a:pPr>
            <a:endParaRPr lang="en-CA" dirty="0" smtClean="0"/>
          </a:p>
          <a:p>
            <a:r>
              <a:rPr lang="en-CA" dirty="0" smtClean="0"/>
              <a:t>Collections of development materials</a:t>
            </a:r>
          </a:p>
          <a:p>
            <a:endParaRPr lang="en-US" dirty="0"/>
          </a:p>
        </p:txBody>
      </p:sp>
    </p:spTree>
    <p:extLst>
      <p:ext uri="{BB962C8B-B14F-4D97-AF65-F5344CB8AC3E}">
        <p14:creationId xmlns:p14="http://schemas.microsoft.com/office/powerpoint/2010/main" xmlns="" val="31580584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Reference</a:t>
            </a:r>
            <a:endParaRPr lang="en-US" dirty="0"/>
          </a:p>
        </p:txBody>
      </p:sp>
      <p:sp>
        <p:nvSpPr>
          <p:cNvPr id="3" name="Espace réservé du contenu 2"/>
          <p:cNvSpPr>
            <a:spLocks noGrp="1"/>
          </p:cNvSpPr>
          <p:nvPr>
            <p:ph idx="1"/>
          </p:nvPr>
        </p:nvSpPr>
        <p:spPr/>
        <p:txBody>
          <a:bodyPr/>
          <a:lstStyle/>
          <a:p>
            <a:r>
              <a:rPr lang="en-US" dirty="0" err="1" smtClean="0"/>
              <a:t>Doering</a:t>
            </a:r>
            <a:r>
              <a:rPr lang="en-US" dirty="0" smtClean="0"/>
              <a:t>, Aaron H., </a:t>
            </a:r>
            <a:r>
              <a:rPr lang="en-US" dirty="0" err="1" smtClean="0"/>
              <a:t>Roblyer</a:t>
            </a:r>
            <a:r>
              <a:rPr lang="en-US" i="1" dirty="0" smtClean="0"/>
              <a:t>, </a:t>
            </a:r>
            <a:r>
              <a:rPr lang="en-US" dirty="0" smtClean="0"/>
              <a:t>M.D</a:t>
            </a:r>
            <a:r>
              <a:rPr lang="en-US" i="1" dirty="0" smtClean="0"/>
              <a:t>. Integrating Educational Technology into Teaching</a:t>
            </a:r>
            <a:r>
              <a:rPr lang="en-US" dirty="0" smtClean="0"/>
              <a:t>, Sixth Edition, Pearson, 2000-2013, 173-179</a:t>
            </a:r>
          </a:p>
          <a:p>
            <a:pPr>
              <a:buNone/>
            </a:pPr>
            <a:endParaRPr lang="en-US" dirty="0" smtClean="0"/>
          </a:p>
          <a:p>
            <a:r>
              <a:rPr lang="en-CA" u="sng" dirty="0" smtClean="0">
                <a:hlinkClick r:id="rId2"/>
              </a:rPr>
              <a:t>http://www.psychologicalscience.org/journals/pspi/PSPI_9_3.pdf</a:t>
            </a:r>
            <a:r>
              <a:rPr lang="en-CA" dirty="0" smtClean="0"/>
              <a:t> (retrieved July, 2012)</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CDD80FE-421B-4B96-8B15-1459F021BD2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86</TotalTime>
  <Words>336</Words>
  <Application>Microsoft Office PowerPoint</Application>
  <PresentationFormat>On-screen Show (4:3)</PresentationFormat>
  <Paragraphs>39</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Hypermedia environments</vt:lpstr>
      <vt:lpstr>Chapter 6, question 1</vt:lpstr>
      <vt:lpstr>What is known?</vt:lpstr>
      <vt:lpstr>Researchers</vt:lpstr>
      <vt:lpstr>Reasons</vt:lpstr>
      <vt:lpstr>Types of Hypermedia Systems</vt:lpstr>
      <vt:lpstr>Instructional Product</vt:lpstr>
      <vt:lpstr>Reference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Xbusi techno tiles</dc:title>
  <dc:creator>Poirier, Huguette (ED08)</dc:creator>
  <dc:description>2010 technology powerpoint template from presentationpro.com</dc:description>
  <cp:lastModifiedBy>Mike</cp:lastModifiedBy>
  <cp:revision>15</cp:revision>
  <dcterms:modified xsi:type="dcterms:W3CDTF">2012-07-16T19:59:08Z</dcterms:modified>
  <cp:category>2010 technology computers</cp:category>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TC018813459991</vt:lpwstr>
  </property>
</Properties>
</file>